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Lst>
  <p:sldSz cx="18288000" cy="10287000"/>
  <p:notesSz cx="6858000" cy="9144000"/>
  <p:embeddedFontLst>
    <p:embeddedFont>
      <p:font typeface="Open Sans" panose="020B0606030504020204" pitchFamily="34" charset="0"/>
      <p:regular r:id="rId14"/>
      <p:bold r:id="rId15"/>
      <p:italic r:id="rId16"/>
      <p:boldItalic r:id="rId17"/>
    </p:embeddedFont>
    <p:embeddedFont>
      <p:font typeface="Open Sans Bold" panose="020B0806030504020204"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3BF6D-B6C9-44A5-9C57-359A1A653CC6}" v="566" dt="2025-12-21T17:08:43.586"/>
    <p1510:client id="{E217FA3B-F747-4190-BBDA-9AC6924ACB2A}" v="54" dt="2025-12-21T15:49:05.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grpSp>
        <p:nvGrpSpPr>
          <p:cNvPr id="4" name="Group 4"/>
          <p:cNvGrpSpPr>
            <a:grpSpLocks noChangeAspect="1"/>
          </p:cNvGrpSpPr>
          <p:nvPr/>
        </p:nvGrpSpPr>
        <p:grpSpPr>
          <a:xfrm>
            <a:off x="4054387" y="396938"/>
            <a:ext cx="10179226" cy="1842962"/>
            <a:chOff x="0" y="0"/>
            <a:chExt cx="14874747" cy="2693092"/>
          </a:xfrm>
        </p:grpSpPr>
        <p:sp>
          <p:nvSpPr>
            <p:cNvPr id="5" name="Freeform 5"/>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3"/>
              <a:stretch>
                <a:fillRect l="-22" r="-22" b="-2"/>
              </a:stretch>
            </a:blipFill>
          </p:spPr>
        </p:sp>
      </p:grpSp>
      <p:sp>
        <p:nvSpPr>
          <p:cNvPr id="6" name="Freeform 6"/>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4"/>
            <a:stretch>
              <a:fillRect l="-41758" t="-14004" r="-41332" b="-7002"/>
            </a:stretch>
          </a:blipFill>
        </p:spPr>
      </p:sp>
      <p:sp>
        <p:nvSpPr>
          <p:cNvPr id="7" name="Freeform 7"/>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5"/>
            <a:stretch>
              <a:fillRect/>
            </a:stretch>
          </a:blipFill>
        </p:spPr>
      </p:sp>
      <p:grpSp>
        <p:nvGrpSpPr>
          <p:cNvPr id="8" name="Group 8"/>
          <p:cNvGrpSpPr>
            <a:grpSpLocks noChangeAspect="1"/>
          </p:cNvGrpSpPr>
          <p:nvPr/>
        </p:nvGrpSpPr>
        <p:grpSpPr>
          <a:xfrm>
            <a:off x="2469051" y="2537040"/>
            <a:ext cx="13465645" cy="6857723"/>
            <a:chOff x="0" y="0"/>
            <a:chExt cx="12201556" cy="6601043"/>
          </a:xfrm>
        </p:grpSpPr>
        <p:sp>
          <p:nvSpPr>
            <p:cNvPr id="9" name="Freeform 9"/>
            <p:cNvSpPr/>
            <p:nvPr/>
          </p:nvSpPr>
          <p:spPr>
            <a:xfrm>
              <a:off x="0" y="0"/>
              <a:ext cx="12201525" cy="6601079"/>
            </a:xfrm>
            <a:custGeom>
              <a:avLst/>
              <a:gdLst/>
              <a:ahLst/>
              <a:cxnLst/>
              <a:rect l="l" t="t" r="r" b="b"/>
              <a:pathLst>
                <a:path w="12201525" h="6601079">
                  <a:moveTo>
                    <a:pt x="0" y="0"/>
                  </a:moveTo>
                  <a:lnTo>
                    <a:pt x="12201525" y="0"/>
                  </a:lnTo>
                  <a:lnTo>
                    <a:pt x="12201525" y="6601079"/>
                  </a:lnTo>
                  <a:lnTo>
                    <a:pt x="0" y="6601079"/>
                  </a:lnTo>
                  <a:lnTo>
                    <a:pt x="0" y="0"/>
                  </a:lnTo>
                  <a:close/>
                </a:path>
              </a:pathLst>
            </a:custGeom>
            <a:blipFill>
              <a:blip r:embed="rId6"/>
              <a:stretch>
                <a:fillRect/>
              </a:stretch>
            </a:blipFill>
          </p:spPr>
        </p:sp>
      </p:grpSp>
      <p:sp>
        <p:nvSpPr>
          <p:cNvPr id="10" name="TextBox 10"/>
          <p:cNvSpPr txBox="1"/>
          <p:nvPr/>
        </p:nvSpPr>
        <p:spPr>
          <a:xfrm>
            <a:off x="7495989" y="5509577"/>
            <a:ext cx="8185082" cy="3786229"/>
          </a:xfrm>
          <a:prstGeom prst="rect">
            <a:avLst/>
          </a:prstGeom>
        </p:spPr>
        <p:txBody>
          <a:bodyPr lIns="0" tIns="0" rIns="0" bIns="0" rtlCol="0" anchor="t">
            <a:spAutoFit/>
          </a:bodyPr>
          <a:lstStyle/>
          <a:p>
            <a:pPr algn="l">
              <a:lnSpc>
                <a:spcPts val="6485"/>
              </a:lnSpc>
            </a:pPr>
            <a:r>
              <a:rPr lang="en-US" sz="4200" dirty="0">
                <a:solidFill>
                  <a:srgbClr val="FFFFFF"/>
                </a:solidFill>
                <a:latin typeface="Open Sans"/>
                <a:ea typeface="Open Sans"/>
                <a:cs typeface="Open Sans"/>
                <a:sym typeface="Open Sans"/>
              </a:rPr>
              <a:t>TEAM DETAILS</a:t>
            </a:r>
          </a:p>
          <a:p>
            <a:pPr algn="l">
              <a:lnSpc>
                <a:spcPts val="5042"/>
              </a:lnSpc>
            </a:pPr>
            <a:endParaRPr lang="en-US" sz="4203">
              <a:solidFill>
                <a:srgbClr val="FFFFFF"/>
              </a:solidFill>
              <a:latin typeface="Open Sans"/>
              <a:ea typeface="Open Sans"/>
              <a:cs typeface="Open Sans"/>
              <a:sym typeface="Open Sans"/>
            </a:endParaRPr>
          </a:p>
          <a:p>
            <a:pPr>
              <a:lnSpc>
                <a:spcPts val="4633"/>
              </a:lnSpc>
            </a:pPr>
            <a:r>
              <a:rPr lang="en-US" sz="3000" dirty="0">
                <a:solidFill>
                  <a:srgbClr val="FFFFFF"/>
                </a:solidFill>
                <a:latin typeface="Open Sans"/>
                <a:ea typeface="Open Sans"/>
                <a:cs typeface="Open Sans"/>
                <a:sym typeface="Open Sans"/>
              </a:rPr>
              <a:t>Team name: Aether Labs</a:t>
            </a:r>
            <a:endParaRPr lang="en-US" sz="3000" dirty="0">
              <a:solidFill>
                <a:srgbClr val="FFFFFF"/>
              </a:solidFill>
              <a:latin typeface="Open Sans"/>
              <a:ea typeface="Open Sans"/>
              <a:cs typeface="Open Sans"/>
            </a:endParaRPr>
          </a:p>
          <a:p>
            <a:pPr>
              <a:lnSpc>
                <a:spcPts val="4631"/>
              </a:lnSpc>
            </a:pPr>
            <a:r>
              <a:rPr lang="en-US" sz="3000" dirty="0">
                <a:solidFill>
                  <a:srgbClr val="FFFFFF"/>
                </a:solidFill>
                <a:latin typeface="Open Sans"/>
                <a:ea typeface="Open Sans"/>
                <a:cs typeface="Open Sans"/>
                <a:sym typeface="Open Sans"/>
              </a:rPr>
              <a:t>Team leader name: Nishit Bhardwaj</a:t>
            </a:r>
            <a:endParaRPr lang="en-US" sz="3000" dirty="0">
              <a:solidFill>
                <a:srgbClr val="FFFFFF"/>
              </a:solidFill>
              <a:latin typeface="Open Sans"/>
              <a:ea typeface="Open Sans"/>
              <a:cs typeface="Open Sans"/>
            </a:endParaRPr>
          </a:p>
          <a:p>
            <a:pPr>
              <a:lnSpc>
                <a:spcPts val="4633"/>
              </a:lnSpc>
            </a:pPr>
            <a:r>
              <a:rPr lang="en-US" sz="3000" dirty="0">
                <a:solidFill>
                  <a:srgbClr val="FFFFFF"/>
                </a:solidFill>
                <a:latin typeface="Open Sans"/>
                <a:ea typeface="Open Sans"/>
                <a:cs typeface="Open Sans"/>
                <a:sym typeface="Open Sans"/>
              </a:rPr>
              <a:t>Problem statement: Indoor Navigation &amp; Personnel Locator with AI Assistant</a:t>
            </a:r>
            <a:endParaRPr lang="en-US" sz="3000" dirty="0">
              <a:solidFill>
                <a:srgbClr val="FFFFFF"/>
              </a:solidFill>
              <a:latin typeface="Open Sans"/>
              <a:ea typeface="Open Sans"/>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graphicFrame>
        <p:nvGraphicFramePr>
          <p:cNvPr id="9" name="Table 8">
            <a:extLst>
              <a:ext uri="{FF2B5EF4-FFF2-40B4-BE49-F238E27FC236}">
                <a16:creationId xmlns:a16="http://schemas.microsoft.com/office/drawing/2014/main" id="{FD2D0418-25AC-6B83-1168-0FEB7575011B}"/>
              </a:ext>
            </a:extLst>
          </p:cNvPr>
          <p:cNvGraphicFramePr>
            <a:graphicFrameLocks noGrp="1"/>
          </p:cNvGraphicFramePr>
          <p:nvPr>
            <p:extLst>
              <p:ext uri="{D42A27DB-BD31-4B8C-83A1-F6EECF244321}">
                <p14:modId xmlns:p14="http://schemas.microsoft.com/office/powerpoint/2010/main" val="459641993"/>
              </p:ext>
            </p:extLst>
          </p:nvPr>
        </p:nvGraphicFramePr>
        <p:xfrm>
          <a:off x="1127342" y="3413342"/>
          <a:ext cx="16287324" cy="6621885"/>
        </p:xfrm>
        <a:graphic>
          <a:graphicData uri="http://schemas.openxmlformats.org/drawingml/2006/table">
            <a:tbl>
              <a:tblPr bandRow="1">
                <a:tableStyleId>{69012ECD-51FC-41F1-AA8D-1B2483CD663E}</a:tableStyleId>
              </a:tblPr>
              <a:tblGrid>
                <a:gridCol w="8191524">
                  <a:extLst>
                    <a:ext uri="{9D8B030D-6E8A-4147-A177-3AD203B41FA5}">
                      <a16:colId xmlns:a16="http://schemas.microsoft.com/office/drawing/2014/main" val="846871233"/>
                    </a:ext>
                  </a:extLst>
                </a:gridCol>
                <a:gridCol w="8095800">
                  <a:extLst>
                    <a:ext uri="{9D8B030D-6E8A-4147-A177-3AD203B41FA5}">
                      <a16:colId xmlns:a16="http://schemas.microsoft.com/office/drawing/2014/main" val="2418155369"/>
                    </a:ext>
                  </a:extLst>
                </a:gridCol>
              </a:tblGrid>
              <a:tr h="689994">
                <a:tc>
                  <a:txBody>
                    <a:bodyPr/>
                    <a:lstStyle/>
                    <a:p>
                      <a:pPr>
                        <a:buNone/>
                      </a:pPr>
                      <a:r>
                        <a:rPr lang="en-US" sz="2800" dirty="0">
                          <a:solidFill>
                            <a:srgbClr val="FFFFFF"/>
                          </a:solidFill>
                        </a:rPr>
                        <a:t>Limitation</a:t>
                      </a:r>
                    </a:p>
                  </a:txBody>
                  <a:tcPr anchor="ctr"/>
                </a:tc>
                <a:tc>
                  <a:txBody>
                    <a:bodyPr/>
                    <a:lstStyle/>
                    <a:p>
                      <a:pPr>
                        <a:buNone/>
                      </a:pPr>
                      <a:r>
                        <a:rPr lang="en-US" sz="2800" dirty="0">
                          <a:solidFill>
                            <a:srgbClr val="FFFFFF"/>
                          </a:solidFill>
                        </a:rPr>
                        <a:t>Our Solution</a:t>
                      </a:r>
                    </a:p>
                  </a:txBody>
                  <a:tcPr anchor="ctr"/>
                </a:tc>
                <a:extLst>
                  <a:ext uri="{0D108BD9-81ED-4DB2-BD59-A6C34878D82A}">
                    <a16:rowId xmlns:a16="http://schemas.microsoft.com/office/drawing/2014/main" val="3459503744"/>
                  </a:ext>
                </a:extLst>
              </a:tr>
              <a:tr h="1207491">
                <a:tc>
                  <a:txBody>
                    <a:bodyPr/>
                    <a:lstStyle/>
                    <a:p>
                      <a:pPr>
                        <a:buNone/>
                      </a:pPr>
                      <a:r>
                        <a:rPr lang="en-US" sz="2800" dirty="0">
                          <a:solidFill>
                            <a:srgbClr val="FFFFFF"/>
                          </a:solidFill>
                        </a:rPr>
                        <a:t>Sensor drift indoors</a:t>
                      </a:r>
                    </a:p>
                  </a:txBody>
                  <a:tcPr anchor="ctr"/>
                </a:tc>
                <a:tc>
                  <a:txBody>
                    <a:bodyPr/>
                    <a:lstStyle/>
                    <a:p>
                      <a:pPr>
                        <a:buNone/>
                      </a:pPr>
                      <a:r>
                        <a:rPr lang="en-US" sz="2800" dirty="0">
                          <a:solidFill>
                            <a:srgbClr val="FFFFFF"/>
                          </a:solidFill>
                        </a:rPr>
                        <a:t>Rail-snapping technique keeps user position aligned to mapped corridors instead of raw sensor output</a:t>
                      </a:r>
                    </a:p>
                  </a:txBody>
                  <a:tcPr anchor="ctr"/>
                </a:tc>
                <a:extLst>
                  <a:ext uri="{0D108BD9-81ED-4DB2-BD59-A6C34878D82A}">
                    <a16:rowId xmlns:a16="http://schemas.microsoft.com/office/drawing/2014/main" val="4033110296"/>
                  </a:ext>
                </a:extLst>
              </a:tr>
              <a:tr h="845244">
                <a:tc>
                  <a:txBody>
                    <a:bodyPr/>
                    <a:lstStyle/>
                    <a:p>
                      <a:pPr>
                        <a:buNone/>
                      </a:pPr>
                      <a:r>
                        <a:rPr lang="en-US" sz="2800" dirty="0">
                          <a:solidFill>
                            <a:srgbClr val="FFFFFF"/>
                          </a:solidFill>
                        </a:rPr>
                        <a:t>No internet connectivity</a:t>
                      </a:r>
                    </a:p>
                  </a:txBody>
                  <a:tcPr anchor="ctr"/>
                </a:tc>
                <a:tc>
                  <a:txBody>
                    <a:bodyPr/>
                    <a:lstStyle/>
                    <a:p>
                      <a:pPr>
                        <a:buNone/>
                      </a:pPr>
                      <a:r>
                        <a:rPr lang="en-US" sz="2800" dirty="0">
                          <a:solidFill>
                            <a:srgbClr val="FFFFFF"/>
                          </a:solidFill>
                        </a:rPr>
                        <a:t>Local-first architecture with offline maps, data, and navigation logic</a:t>
                      </a:r>
                    </a:p>
                  </a:txBody>
                  <a:tcPr anchor="ctr"/>
                </a:tc>
                <a:extLst>
                  <a:ext uri="{0D108BD9-81ED-4DB2-BD59-A6C34878D82A}">
                    <a16:rowId xmlns:a16="http://schemas.microsoft.com/office/drawing/2014/main" val="1775955335"/>
                  </a:ext>
                </a:extLst>
              </a:tr>
              <a:tr h="845244">
                <a:tc>
                  <a:txBody>
                    <a:bodyPr/>
                    <a:lstStyle/>
                    <a:p>
                      <a:pPr>
                        <a:buNone/>
                      </a:pPr>
                      <a:r>
                        <a:rPr lang="en-US" sz="2800" dirty="0">
                          <a:solidFill>
                            <a:srgbClr val="FFFFFF"/>
                          </a:solidFill>
                        </a:rPr>
                        <a:t>Unknown starting location</a:t>
                      </a:r>
                    </a:p>
                  </a:txBody>
                  <a:tcPr anchor="ctr"/>
                </a:tc>
                <a:tc>
                  <a:txBody>
                    <a:bodyPr/>
                    <a:lstStyle/>
                    <a:p>
                      <a:pPr>
                        <a:buNone/>
                      </a:pPr>
                      <a:r>
                        <a:rPr lang="en-US" sz="2800" dirty="0">
                          <a:solidFill>
                            <a:srgbClr val="FFFFFF"/>
                          </a:solidFill>
                        </a:rPr>
                        <a:t>QR-code scanning or nearby landmark selection for accurate initialization</a:t>
                      </a:r>
                    </a:p>
                  </a:txBody>
                  <a:tcPr anchor="ctr"/>
                </a:tc>
                <a:extLst>
                  <a:ext uri="{0D108BD9-81ED-4DB2-BD59-A6C34878D82A}">
                    <a16:rowId xmlns:a16="http://schemas.microsoft.com/office/drawing/2014/main" val="3272221513"/>
                  </a:ext>
                </a:extLst>
              </a:tr>
              <a:tr h="845244">
                <a:tc>
                  <a:txBody>
                    <a:bodyPr/>
                    <a:lstStyle/>
                    <a:p>
                      <a:pPr>
                        <a:buNone/>
                      </a:pPr>
                      <a:r>
                        <a:rPr lang="en-US" sz="2800" dirty="0">
                          <a:solidFill>
                            <a:srgbClr val="FFFFFF"/>
                          </a:solidFill>
                        </a:rPr>
                        <a:t>Floor detection inaccuracies</a:t>
                      </a:r>
                    </a:p>
                  </a:txBody>
                  <a:tcPr anchor="ctr"/>
                </a:tc>
                <a:tc>
                  <a:txBody>
                    <a:bodyPr/>
                    <a:lstStyle/>
                    <a:p>
                      <a:pPr>
                        <a:buNone/>
                      </a:pPr>
                      <a:r>
                        <a:rPr lang="en-US" sz="2800" dirty="0">
                          <a:solidFill>
                            <a:srgbClr val="FFFFFF"/>
                          </a:solidFill>
                        </a:rPr>
                        <a:t>Manual floor selector to avoid unreliable automatic floor detection</a:t>
                      </a:r>
                    </a:p>
                  </a:txBody>
                  <a:tcPr anchor="ctr"/>
                </a:tc>
                <a:extLst>
                  <a:ext uri="{0D108BD9-81ED-4DB2-BD59-A6C34878D82A}">
                    <a16:rowId xmlns:a16="http://schemas.microsoft.com/office/drawing/2014/main" val="3575985755"/>
                  </a:ext>
                </a:extLst>
              </a:tr>
              <a:tr h="845244">
                <a:tc>
                  <a:txBody>
                    <a:bodyPr/>
                    <a:lstStyle/>
                    <a:p>
                      <a:pPr>
                        <a:buNone/>
                      </a:pPr>
                      <a:r>
                        <a:rPr lang="en-US" sz="2800" dirty="0">
                          <a:solidFill>
                            <a:srgbClr val="FFFFFF"/>
                          </a:solidFill>
                        </a:rPr>
                        <a:t>Blocked or inaccessible paths</a:t>
                      </a:r>
                    </a:p>
                  </a:txBody>
                  <a:tcPr anchor="ctr"/>
                </a:tc>
                <a:tc>
                  <a:txBody>
                    <a:bodyPr/>
                    <a:lstStyle/>
                    <a:p>
                      <a:pPr>
                        <a:buNone/>
                      </a:pPr>
                      <a:r>
                        <a:rPr lang="en-US" sz="2800" dirty="0">
                          <a:solidFill>
                            <a:srgbClr val="FFFFFF"/>
                          </a:solidFill>
                        </a:rPr>
                        <a:t>Dynamic rerouting using graph-based path recalculation</a:t>
                      </a:r>
                    </a:p>
                  </a:txBody>
                  <a:tcPr anchor="ctr"/>
                </a:tc>
                <a:extLst>
                  <a:ext uri="{0D108BD9-81ED-4DB2-BD59-A6C34878D82A}">
                    <a16:rowId xmlns:a16="http://schemas.microsoft.com/office/drawing/2014/main" val="3943675226"/>
                  </a:ext>
                </a:extLst>
              </a:tr>
              <a:tr h="845244">
                <a:tc>
                  <a:txBody>
                    <a:bodyPr/>
                    <a:lstStyle/>
                    <a:p>
                      <a:pPr>
                        <a:buNone/>
                      </a:pPr>
                      <a:r>
                        <a:rPr lang="en-US" sz="2800" dirty="0">
                          <a:solidFill>
                            <a:srgbClr val="FFFFFF"/>
                          </a:solidFill>
                        </a:rPr>
                        <a:t>Live demo risk</a:t>
                      </a:r>
                    </a:p>
                  </a:txBody>
                  <a:tcPr anchor="ctr"/>
                </a:tc>
                <a:tc>
                  <a:txBody>
                    <a:bodyPr/>
                    <a:lstStyle/>
                    <a:p>
                      <a:pPr>
                        <a:buNone/>
                      </a:pPr>
                      <a:r>
                        <a:rPr lang="en-US" sz="2800" dirty="0">
                          <a:solidFill>
                            <a:srgbClr val="FFFFFF"/>
                          </a:solidFill>
                        </a:rPr>
                        <a:t>Built-in demo mode to simulate navigation reliably during presentations</a:t>
                      </a:r>
                    </a:p>
                  </a:txBody>
                  <a:tcPr anchor="ctr"/>
                </a:tc>
                <a:extLst>
                  <a:ext uri="{0D108BD9-81ED-4DB2-BD59-A6C34878D82A}">
                    <a16:rowId xmlns:a16="http://schemas.microsoft.com/office/drawing/2014/main" val="813879942"/>
                  </a:ext>
                </a:extLst>
              </a:tr>
            </a:tbl>
          </a:graphicData>
        </a:graphic>
      </p:graphicFrame>
      <p:sp>
        <p:nvSpPr>
          <p:cNvPr id="10" name="TextBox 9">
            <a:extLst>
              <a:ext uri="{FF2B5EF4-FFF2-40B4-BE49-F238E27FC236}">
                <a16:creationId xmlns:a16="http://schemas.microsoft.com/office/drawing/2014/main" id="{DFF55FAA-D7C9-BAA0-A42F-1932A38771F1}"/>
              </a:ext>
            </a:extLst>
          </p:cNvPr>
          <p:cNvSpPr txBox="1"/>
          <p:nvPr/>
        </p:nvSpPr>
        <p:spPr>
          <a:xfrm>
            <a:off x="1126840" y="2206807"/>
            <a:ext cx="144050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ea typeface="+mn-lt"/>
                <a:cs typeface="+mn-lt"/>
              </a:rPr>
              <a:t>Limitations &amp; Our Solutions (Key Engineering Decisions)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F1ADD-1A76-913A-6508-915B30FD258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98DC43A-F6FF-6826-440E-4E5AB6216AAF}"/>
              </a:ext>
            </a:extLst>
          </p:cNvPr>
          <p:cNvGrpSpPr>
            <a:grpSpLocks noChangeAspect="1"/>
          </p:cNvGrpSpPr>
          <p:nvPr/>
        </p:nvGrpSpPr>
        <p:grpSpPr>
          <a:xfrm>
            <a:off x="-19065" y="0"/>
            <a:ext cx="18297532" cy="10295412"/>
            <a:chOff x="0" y="0"/>
            <a:chExt cx="24396710" cy="13727216"/>
          </a:xfrm>
        </p:grpSpPr>
        <p:sp>
          <p:nvSpPr>
            <p:cNvPr id="3" name="Freeform 3">
              <a:extLst>
                <a:ext uri="{FF2B5EF4-FFF2-40B4-BE49-F238E27FC236}">
                  <a16:creationId xmlns:a16="http://schemas.microsoft.com/office/drawing/2014/main" id="{02BF645E-39A8-A76C-1D7D-DADE0E990A9F}"/>
                </a:ext>
              </a:extLst>
            </p:cNvPr>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a:extLst>
              <a:ext uri="{FF2B5EF4-FFF2-40B4-BE49-F238E27FC236}">
                <a16:creationId xmlns:a16="http://schemas.microsoft.com/office/drawing/2014/main" id="{F1AFDA3A-7CD4-B3E8-C8AB-8292936B7215}"/>
              </a:ext>
            </a:extLst>
          </p:cNvPr>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a:extLst>
              <a:ext uri="{FF2B5EF4-FFF2-40B4-BE49-F238E27FC236}">
                <a16:creationId xmlns:a16="http://schemas.microsoft.com/office/drawing/2014/main" id="{BEC97B56-CAC3-1750-547B-3683A2511805}"/>
              </a:ext>
            </a:extLst>
          </p:cNvPr>
          <p:cNvGrpSpPr>
            <a:grpSpLocks noChangeAspect="1"/>
          </p:cNvGrpSpPr>
          <p:nvPr/>
        </p:nvGrpSpPr>
        <p:grpSpPr>
          <a:xfrm>
            <a:off x="4054387" y="396938"/>
            <a:ext cx="10179226" cy="1842962"/>
            <a:chOff x="0" y="0"/>
            <a:chExt cx="14874747" cy="2693092"/>
          </a:xfrm>
        </p:grpSpPr>
        <p:sp>
          <p:nvSpPr>
            <p:cNvPr id="6" name="Freeform 6">
              <a:extLst>
                <a:ext uri="{FF2B5EF4-FFF2-40B4-BE49-F238E27FC236}">
                  <a16:creationId xmlns:a16="http://schemas.microsoft.com/office/drawing/2014/main" id="{D8C19CD2-CA60-1500-E2E2-960B556E9D76}"/>
                </a:ext>
              </a:extLst>
            </p:cNvPr>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a:extLst>
              <a:ext uri="{FF2B5EF4-FFF2-40B4-BE49-F238E27FC236}">
                <a16:creationId xmlns:a16="http://schemas.microsoft.com/office/drawing/2014/main" id="{E7CA93DC-E67B-2579-3DDE-9DD32B7DE913}"/>
              </a:ext>
            </a:extLst>
          </p:cNvPr>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10" name="TextBox 9">
            <a:extLst>
              <a:ext uri="{FF2B5EF4-FFF2-40B4-BE49-F238E27FC236}">
                <a16:creationId xmlns:a16="http://schemas.microsoft.com/office/drawing/2014/main" id="{AB60E1B3-195B-B80A-1A7E-AE965F852931}"/>
              </a:ext>
            </a:extLst>
          </p:cNvPr>
          <p:cNvSpPr txBox="1"/>
          <p:nvPr/>
        </p:nvSpPr>
        <p:spPr>
          <a:xfrm>
            <a:off x="422251" y="2238122"/>
            <a:ext cx="144050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Scalability &amp; Future Scope</a:t>
            </a:r>
            <a:endParaRPr lang="en-US" sz="2000">
              <a:solidFill>
                <a:schemeClr val="bg1"/>
              </a:solidFill>
              <a:ea typeface="Calibri"/>
              <a:cs typeface="Calibri"/>
            </a:endParaRPr>
          </a:p>
        </p:txBody>
      </p:sp>
      <p:sp>
        <p:nvSpPr>
          <p:cNvPr id="8" name="TextBox 7">
            <a:extLst>
              <a:ext uri="{FF2B5EF4-FFF2-40B4-BE49-F238E27FC236}">
                <a16:creationId xmlns:a16="http://schemas.microsoft.com/office/drawing/2014/main" id="{8C634C5C-A0FA-CDAB-D9C7-B5C7731FD1A6}"/>
              </a:ext>
            </a:extLst>
          </p:cNvPr>
          <p:cNvSpPr txBox="1"/>
          <p:nvPr/>
        </p:nvSpPr>
        <p:spPr>
          <a:xfrm>
            <a:off x="422754" y="3374199"/>
            <a:ext cx="1680053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CampusNav is designed with scalability at its core, enabling seamless expansion beyond a single building or campus. The system can be extended to support </a:t>
            </a:r>
            <a:r>
              <a:rPr lang="en-US" sz="3600" b="1" dirty="0">
                <a:solidFill>
                  <a:schemeClr val="bg1"/>
                </a:solidFill>
              </a:rPr>
              <a:t>multiple buildings and floors</a:t>
            </a:r>
            <a:r>
              <a:rPr lang="en-US" sz="3600" dirty="0">
                <a:solidFill>
                  <a:schemeClr val="bg1"/>
                </a:solidFill>
              </a:rPr>
              <a:t> through modular map data. A dedicated </a:t>
            </a:r>
            <a:r>
              <a:rPr lang="en-US" sz="3600" b="1" dirty="0">
                <a:solidFill>
                  <a:schemeClr val="bg1"/>
                </a:solidFill>
              </a:rPr>
              <a:t>admin dashboard</a:t>
            </a:r>
            <a:r>
              <a:rPr lang="en-US" sz="3600" dirty="0">
                <a:solidFill>
                  <a:schemeClr val="bg1"/>
                </a:solidFill>
              </a:rPr>
              <a:t> can allow institutions to manage maps, offices, and personnel information efficiently.</a:t>
            </a:r>
            <a:endParaRPr lang="en-US" sz="3600" dirty="0">
              <a:solidFill>
                <a:schemeClr val="bg1"/>
              </a:solidFill>
              <a:ea typeface="Calibri"/>
              <a:cs typeface="Calibri"/>
            </a:endParaRPr>
          </a:p>
          <a:p>
            <a:r>
              <a:rPr lang="en-US" sz="3600" dirty="0">
                <a:solidFill>
                  <a:schemeClr val="bg1"/>
                </a:solidFill>
              </a:rPr>
              <a:t>Future enhancements include </a:t>
            </a:r>
            <a:r>
              <a:rPr lang="en-US" sz="3600" b="1" dirty="0">
                <a:solidFill>
                  <a:schemeClr val="bg1"/>
                </a:solidFill>
              </a:rPr>
              <a:t>real-time data updates</a:t>
            </a:r>
            <a:r>
              <a:rPr lang="en-US" sz="3600" dirty="0">
                <a:solidFill>
                  <a:schemeClr val="bg1"/>
                </a:solidFill>
              </a:rPr>
              <a:t> when connectivity is available, along with improved </a:t>
            </a:r>
            <a:r>
              <a:rPr lang="en-US" sz="3600" b="1" dirty="0">
                <a:solidFill>
                  <a:schemeClr val="bg1"/>
                </a:solidFill>
              </a:rPr>
              <a:t>accessibility features</a:t>
            </a:r>
            <a:r>
              <a:rPr lang="en-US" sz="3600" dirty="0">
                <a:solidFill>
                  <a:schemeClr val="bg1"/>
                </a:solidFill>
              </a:rPr>
              <a:t> such as voice guidance and haptic feedback. With its offline-first and infrastructure-light design, CampusNav can be adapted for complex environments like </a:t>
            </a:r>
            <a:r>
              <a:rPr lang="en-US" sz="3600" b="1" dirty="0">
                <a:solidFill>
                  <a:schemeClr val="bg1"/>
                </a:solidFill>
              </a:rPr>
              <a:t>hospitals, airports, malls, and corporate campuses</a:t>
            </a:r>
            <a:r>
              <a:rPr lang="en-US" sz="3600" dirty="0">
                <a:solidFill>
                  <a:schemeClr val="bg1"/>
                </a:solidFill>
              </a:rPr>
              <a:t>, making it a practical and deployable real-world solution.</a:t>
            </a:r>
            <a:endParaRPr lang="en-US" sz="3600" dirty="0">
              <a:solidFill>
                <a:schemeClr val="bg1"/>
              </a:solidFill>
              <a:ea typeface="Calibri"/>
              <a:cs typeface="Calibri"/>
            </a:endParaRPr>
          </a:p>
          <a:p>
            <a:pPr algn="ctr"/>
            <a:endParaRPr lang="en-US" sz="3600" dirty="0">
              <a:solidFill>
                <a:schemeClr val="bg1"/>
              </a:solidFill>
              <a:ea typeface="Calibri"/>
              <a:cs typeface="Calibri"/>
            </a:endParaRPr>
          </a:p>
        </p:txBody>
      </p:sp>
    </p:spTree>
    <p:extLst>
      <p:ext uri="{BB962C8B-B14F-4D97-AF65-F5344CB8AC3E}">
        <p14:creationId xmlns:p14="http://schemas.microsoft.com/office/powerpoint/2010/main" val="346987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B3F0-73C5-996A-731A-691337968A5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044E16-1221-5D0D-EB96-AD550964069C}"/>
              </a:ext>
            </a:extLst>
          </p:cNvPr>
          <p:cNvGrpSpPr>
            <a:grpSpLocks noChangeAspect="1"/>
          </p:cNvGrpSpPr>
          <p:nvPr/>
        </p:nvGrpSpPr>
        <p:grpSpPr>
          <a:xfrm>
            <a:off x="-19065" y="0"/>
            <a:ext cx="18297532" cy="10295412"/>
            <a:chOff x="0" y="0"/>
            <a:chExt cx="24396710" cy="13727216"/>
          </a:xfrm>
        </p:grpSpPr>
        <p:sp>
          <p:nvSpPr>
            <p:cNvPr id="3" name="Freeform 3">
              <a:extLst>
                <a:ext uri="{FF2B5EF4-FFF2-40B4-BE49-F238E27FC236}">
                  <a16:creationId xmlns:a16="http://schemas.microsoft.com/office/drawing/2014/main" id="{30728B41-93FB-5A4A-B4DD-8C179109729F}"/>
                </a:ext>
              </a:extLst>
            </p:cNvPr>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a:extLst>
              <a:ext uri="{FF2B5EF4-FFF2-40B4-BE49-F238E27FC236}">
                <a16:creationId xmlns:a16="http://schemas.microsoft.com/office/drawing/2014/main" id="{BC7DDF13-B2C1-2BF4-89E6-10F6535FD7D0}"/>
              </a:ext>
            </a:extLst>
          </p:cNvPr>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a:extLst>
              <a:ext uri="{FF2B5EF4-FFF2-40B4-BE49-F238E27FC236}">
                <a16:creationId xmlns:a16="http://schemas.microsoft.com/office/drawing/2014/main" id="{B6E6AA47-E0CD-5391-7BDB-DC8717DAE09B}"/>
              </a:ext>
            </a:extLst>
          </p:cNvPr>
          <p:cNvGrpSpPr>
            <a:grpSpLocks noChangeAspect="1"/>
          </p:cNvGrpSpPr>
          <p:nvPr/>
        </p:nvGrpSpPr>
        <p:grpSpPr>
          <a:xfrm>
            <a:off x="4054387" y="396938"/>
            <a:ext cx="10179226" cy="1842962"/>
            <a:chOff x="0" y="0"/>
            <a:chExt cx="14874747" cy="2693092"/>
          </a:xfrm>
        </p:grpSpPr>
        <p:sp>
          <p:nvSpPr>
            <p:cNvPr id="6" name="Freeform 6">
              <a:extLst>
                <a:ext uri="{FF2B5EF4-FFF2-40B4-BE49-F238E27FC236}">
                  <a16:creationId xmlns:a16="http://schemas.microsoft.com/office/drawing/2014/main" id="{69D5D797-156C-63B5-8106-D8B6446D4CF9}"/>
                </a:ext>
              </a:extLst>
            </p:cNvPr>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a:extLst>
              <a:ext uri="{FF2B5EF4-FFF2-40B4-BE49-F238E27FC236}">
                <a16:creationId xmlns:a16="http://schemas.microsoft.com/office/drawing/2014/main" id="{DBDC4126-21BA-22BF-1C61-B3C8D4A80547}"/>
              </a:ext>
            </a:extLst>
          </p:cNvPr>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10" name="TextBox 9">
            <a:extLst>
              <a:ext uri="{FF2B5EF4-FFF2-40B4-BE49-F238E27FC236}">
                <a16:creationId xmlns:a16="http://schemas.microsoft.com/office/drawing/2014/main" id="{639C5929-396D-B26B-260A-0941CED171E7}"/>
              </a:ext>
            </a:extLst>
          </p:cNvPr>
          <p:cNvSpPr txBox="1"/>
          <p:nvPr/>
        </p:nvSpPr>
        <p:spPr>
          <a:xfrm>
            <a:off x="751059" y="2566930"/>
            <a:ext cx="144050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ea typeface="+mn-lt"/>
                <a:cs typeface="+mn-lt"/>
              </a:rPr>
              <a:t>Conclusion &amp; Impact</a:t>
            </a:r>
            <a:endParaRPr lang="en-US">
              <a:solidFill>
                <a:schemeClr val="bg1"/>
              </a:solidFill>
              <a:ea typeface="Calibri"/>
              <a:cs typeface="Calibri"/>
            </a:endParaRPr>
          </a:p>
        </p:txBody>
      </p:sp>
      <p:sp>
        <p:nvSpPr>
          <p:cNvPr id="9" name="TextBox 8">
            <a:extLst>
              <a:ext uri="{FF2B5EF4-FFF2-40B4-BE49-F238E27FC236}">
                <a16:creationId xmlns:a16="http://schemas.microsoft.com/office/drawing/2014/main" id="{3C467843-2BA4-12A8-1606-5543808CBD61}"/>
              </a:ext>
            </a:extLst>
          </p:cNvPr>
          <p:cNvSpPr txBox="1"/>
          <p:nvPr/>
        </p:nvSpPr>
        <p:spPr>
          <a:xfrm>
            <a:off x="751562" y="3562090"/>
            <a:ext cx="1731723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CampusNav addresses a real and recurring problem faced by students, visitors, and staff on large campuses by providing a reliable indoor navigation solution. Built with an offline-first approach, the system functions effectively even in GPS-dead zones and poor connectivity environments. Its hybrid navigation design ensures consistent performance under real-world constraints while remaining scalable across buildings and institutions. By requiring no additional hardware or costly infrastructure, CampusNav offers a practical, deployable, and cost-effective solution with significant real-world impact.</a:t>
            </a:r>
            <a:endParaRPr lang="en-US" sz="3200" dirty="0">
              <a:solidFill>
                <a:schemeClr val="bg1"/>
              </a:solidFill>
              <a:ea typeface="Calibri"/>
              <a:cs typeface="Calibri"/>
            </a:endParaRPr>
          </a:p>
          <a:p>
            <a:pPr algn="ctr"/>
            <a:endParaRPr lang="en-US" sz="3200" dirty="0">
              <a:solidFill>
                <a:schemeClr val="bg1"/>
              </a:solidFill>
              <a:ea typeface="Calibri"/>
              <a:cs typeface="Calibri"/>
            </a:endParaRPr>
          </a:p>
        </p:txBody>
      </p:sp>
    </p:spTree>
    <p:extLst>
      <p:ext uri="{BB962C8B-B14F-4D97-AF65-F5344CB8AC3E}">
        <p14:creationId xmlns:p14="http://schemas.microsoft.com/office/powerpoint/2010/main" val="201963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25" cy="10295382"/>
            <a:chOff x="-1" y="0"/>
            <a:chExt cx="24396701" cy="13727176"/>
          </a:xfrm>
        </p:grpSpPr>
        <p:sp>
          <p:nvSpPr>
            <p:cNvPr id="3" name="Freeform 3"/>
            <p:cNvSpPr/>
            <p:nvPr/>
          </p:nvSpPr>
          <p:spPr>
            <a:xfrm>
              <a:off x="-1" y="0"/>
              <a:ext cx="24396701"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TextBox 4"/>
          <p:cNvSpPr txBox="1"/>
          <p:nvPr/>
        </p:nvSpPr>
        <p:spPr>
          <a:xfrm>
            <a:off x="1239933" y="2577344"/>
            <a:ext cx="5914463" cy="571500"/>
          </a:xfrm>
          <a:prstGeom prst="rect">
            <a:avLst/>
          </a:prstGeom>
        </p:spPr>
        <p:txBody>
          <a:bodyPr lIns="0" tIns="0" rIns="0" bIns="0" rtlCol="0" anchor="t">
            <a:spAutoFit/>
          </a:bodyPr>
          <a:lstStyle/>
          <a:p>
            <a:pPr algn="l">
              <a:lnSpc>
                <a:spcPts val="4562"/>
              </a:lnSpc>
            </a:pPr>
            <a:r>
              <a:rPr lang="en-US" sz="3801" b="1">
                <a:solidFill>
                  <a:srgbClr val="E6E6F0"/>
                </a:solidFill>
                <a:latin typeface="Open Sans Bold"/>
                <a:ea typeface="Open Sans Bold"/>
                <a:cs typeface="Open Sans Bold"/>
                <a:sym typeface="Open Sans Bold"/>
              </a:rPr>
              <a:t>Brief About The Idea</a:t>
            </a:r>
          </a:p>
        </p:txBody>
      </p:sp>
      <p:sp>
        <p:nvSpPr>
          <p:cNvPr id="5" name="Freeform 5"/>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6" name="Group 6"/>
          <p:cNvGrpSpPr>
            <a:grpSpLocks noChangeAspect="1"/>
          </p:cNvGrpSpPr>
          <p:nvPr/>
        </p:nvGrpSpPr>
        <p:grpSpPr>
          <a:xfrm>
            <a:off x="4054387" y="396938"/>
            <a:ext cx="10179226" cy="1842962"/>
            <a:chOff x="0" y="0"/>
            <a:chExt cx="14874747" cy="2693092"/>
          </a:xfrm>
        </p:grpSpPr>
        <p:sp>
          <p:nvSpPr>
            <p:cNvPr id="7" name="Freeform 7"/>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8" name="Freeform 8"/>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11" name="TextBox 10">
            <a:extLst>
              <a:ext uri="{FF2B5EF4-FFF2-40B4-BE49-F238E27FC236}">
                <a16:creationId xmlns:a16="http://schemas.microsoft.com/office/drawing/2014/main" id="{7835D3AC-00EC-1B37-0FB9-19A1C7352E9B}"/>
              </a:ext>
            </a:extLst>
          </p:cNvPr>
          <p:cNvSpPr txBox="1"/>
          <p:nvPr/>
        </p:nvSpPr>
        <p:spPr>
          <a:xfrm>
            <a:off x="897038" y="3320488"/>
            <a:ext cx="1124191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ea typeface="+mn-lt"/>
                <a:cs typeface="+mn-lt"/>
              </a:rPr>
              <a:t>CampusNav</a:t>
            </a:r>
            <a:r>
              <a:rPr lang="en-US" sz="2800">
                <a:solidFill>
                  <a:schemeClr val="bg1"/>
                </a:solidFill>
                <a:ea typeface="+mn-lt"/>
                <a:cs typeface="+mn-lt"/>
              </a:rPr>
              <a:t> is an offline-first indoor navigation and personnel locator system designed for large campuses where GPS and internet connectivity are unreliable. It enables users to quickly locate offices, departments, and key personnel such as Deans, Registrars, and faculty members through an intuitive navigation experience.</a:t>
            </a:r>
            <a:endParaRPr lang="en-US">
              <a:solidFill>
                <a:schemeClr val="bg1"/>
              </a:solidFill>
              <a:ea typeface="+mn-lt"/>
              <a:cs typeface="+mn-lt"/>
            </a:endParaRPr>
          </a:p>
          <a:p>
            <a:r>
              <a:rPr lang="en-US" sz="2800" dirty="0">
                <a:solidFill>
                  <a:schemeClr val="bg1"/>
                </a:solidFill>
                <a:ea typeface="+mn-lt"/>
                <a:cs typeface="+mn-lt"/>
              </a:rPr>
              <a:t>The system uses a hybrid approach that combines sensor-based movement tracking, QR-code checkpoints, and visual guidance to ensure reliable indoor navigation. An integrated AI-powered search assistant allows users to find destinations using natural queries, even without internet access. Built to handle real-world constraints, CampusNav provides robust fallback mechanisms and scalable design, improving accessibility and reducing navigation challenges across campuses.</a:t>
            </a:r>
            <a:endParaRPr lang="en-US" dirty="0">
              <a:solidFill>
                <a:schemeClr val="bg1"/>
              </a:solidFill>
              <a:ea typeface="+mn-lt"/>
              <a:cs typeface="+mn-lt"/>
            </a:endParaRPr>
          </a:p>
          <a:p>
            <a:endParaRPr lang="en-US" sz="2800" dirty="0">
              <a:solidFill>
                <a:schemeClr val="bg1"/>
              </a:solidFill>
              <a:ea typeface="Calibri"/>
              <a:cs typeface="Calibri"/>
            </a:endParaRPr>
          </a:p>
        </p:txBody>
      </p:sp>
      <p:pic>
        <p:nvPicPr>
          <p:cNvPr id="12" name="Picture 11" descr="A screenshot of a phone&#10;&#10;AI-generated content may be incorrect.">
            <a:extLst>
              <a:ext uri="{FF2B5EF4-FFF2-40B4-BE49-F238E27FC236}">
                <a16:creationId xmlns:a16="http://schemas.microsoft.com/office/drawing/2014/main" id="{7459083A-EFF6-DB1C-6238-C15522B6749D}"/>
              </a:ext>
            </a:extLst>
          </p:cNvPr>
          <p:cNvPicPr>
            <a:picLocks noChangeAspect="1"/>
          </p:cNvPicPr>
          <p:nvPr/>
        </p:nvPicPr>
        <p:blipFill>
          <a:blip r:embed="rId6"/>
          <a:stretch>
            <a:fillRect/>
          </a:stretch>
        </p:blipFill>
        <p:spPr>
          <a:xfrm>
            <a:off x="12442785" y="2068975"/>
            <a:ext cx="5252013" cy="78273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844706" y="3025863"/>
            <a:ext cx="16701182" cy="7254102"/>
          </a:xfrm>
          <a:prstGeom prst="rect">
            <a:avLst/>
          </a:prstGeom>
        </p:spPr>
        <p:txBody>
          <a:bodyPr wrap="square" lIns="0" tIns="0" rIns="0" bIns="0" rtlCol="0" anchor="t">
            <a:spAutoFit/>
          </a:bodyPr>
          <a:lstStyle/>
          <a:p>
            <a:pPr marL="410210" lvl="1"/>
            <a:r>
              <a:rPr lang="en-US" sz="2400" b="1">
                <a:solidFill>
                  <a:srgbClr val="E6E6F0"/>
                </a:solidFill>
                <a:latin typeface="Open Sans Bold"/>
                <a:ea typeface="Open Sans Bold"/>
                <a:cs typeface="Open Sans Bold"/>
              </a:rPr>
              <a:t>1. How is CampusNav different from existing solutions?</a:t>
            </a:r>
            <a:endParaRPr lang="en-US" sz="2400">
              <a:ea typeface="Calibri"/>
              <a:cs typeface="Calibri"/>
            </a:endParaRPr>
          </a:p>
          <a:p>
            <a:pPr marL="410210" lvl="1"/>
            <a:r>
              <a:rPr lang="en-US" sz="2400" b="1">
                <a:solidFill>
                  <a:srgbClr val="E6E6F0"/>
                </a:solidFill>
                <a:latin typeface="Open Sans Bold"/>
                <a:ea typeface="Open Sans Bold"/>
                <a:cs typeface="Open Sans Bold"/>
              </a:rPr>
              <a:t>Most existing indoor navigation solutions rely on GPS, continuous internet connectivity, or costly infrastructure such as Bluetooth beacons, which are unreliable indoors. CampusNav follows an offline-first, infrastructure-light approach, combining sensors, QR checkpoints, and visual guidance. This makes it more practical, deployable, and reliable in real-world indoor environments.</a:t>
            </a:r>
            <a:endParaRPr lang="en-US" sz="2400">
              <a:ea typeface="Calibri"/>
              <a:cs typeface="Calibri"/>
            </a:endParaRPr>
          </a:p>
          <a:p>
            <a:pPr marL="410210" lvl="1"/>
            <a:br>
              <a:rPr lang="en-US" sz="2000" dirty="0"/>
            </a:br>
            <a:r>
              <a:rPr lang="en-US" sz="2400" b="1" dirty="0">
                <a:solidFill>
                  <a:srgbClr val="E6E6F0"/>
                </a:solidFill>
                <a:latin typeface="Open Sans Bold"/>
                <a:ea typeface="Open Sans Bold"/>
                <a:cs typeface="Open Sans Bold"/>
              </a:rPr>
              <a:t>2. How will CampusNav solve the problem?</a:t>
            </a:r>
            <a:endParaRPr lang="en-US" sz="2400" dirty="0">
              <a:ea typeface="Calibri"/>
              <a:cs typeface="Calibri"/>
            </a:endParaRPr>
          </a:p>
          <a:p>
            <a:pPr marL="410210" lvl="1"/>
            <a:r>
              <a:rPr lang="en-US" sz="2400" b="1" dirty="0">
                <a:solidFill>
                  <a:srgbClr val="E6E6F0"/>
                </a:solidFill>
                <a:latin typeface="Open Sans Bold"/>
                <a:ea typeface="Open Sans Bold"/>
                <a:cs typeface="Open Sans Bold"/>
              </a:rPr>
              <a:t>CampusNav uses a hybrid navigation model where users initialize their location via QR codes or landmarks and receive step-by-step indoor guidance using sensor-based tracking. When sensors or connectivity fail, the system seamlessly switches to visual or manual guidance. An offline AI-powered search enables users to locate offices or personnel quickly and reliably.</a:t>
            </a:r>
            <a:endParaRPr lang="en-US" sz="2400">
              <a:ea typeface="Calibri"/>
              <a:cs typeface="Calibri"/>
            </a:endParaRPr>
          </a:p>
          <a:p>
            <a:pPr marL="410210" lvl="1"/>
            <a:br>
              <a:rPr lang="en-US" sz="2000" dirty="0"/>
            </a:br>
            <a:r>
              <a:rPr lang="en-US" sz="2400" b="1" dirty="0">
                <a:solidFill>
                  <a:srgbClr val="E6E6F0"/>
                </a:solidFill>
                <a:latin typeface="Open Sans Bold"/>
                <a:ea typeface="Open Sans Bold"/>
                <a:cs typeface="Open Sans Bold"/>
              </a:rPr>
              <a:t>3. USP of the proposed solution</a:t>
            </a:r>
            <a:endParaRPr lang="en-US" sz="2400" dirty="0">
              <a:ea typeface="Calibri"/>
              <a:cs typeface="Calibri"/>
            </a:endParaRPr>
          </a:p>
          <a:p>
            <a:pPr marL="410210" lvl="1"/>
            <a:r>
              <a:rPr lang="en-US" sz="2400" b="1" dirty="0">
                <a:solidFill>
                  <a:srgbClr val="E6E6F0"/>
                </a:solidFill>
                <a:latin typeface="Open Sans Bold"/>
                <a:ea typeface="Open Sans Bold"/>
                <a:cs typeface="Open Sans Bold"/>
              </a:rPr>
              <a:t>The key USP of CampusNav is its ability to function reliably without internet, GPS, or additional infrastructure. Its hybrid navigation approach, graceful fallback mechanisms, and offline AI-based search ensure uninterrupted guidance under real-world constraints, prioritizing usability and trust over unrealistic precision.</a:t>
            </a:r>
            <a:endParaRPr lang="en-US" sz="2400">
              <a:ea typeface="Calibri"/>
              <a:cs typeface="Calibri"/>
            </a:endParaRPr>
          </a:p>
          <a:p>
            <a:pPr marL="410210" lvl="1" algn="l">
              <a:lnSpc>
                <a:spcPts val="4562"/>
              </a:lnSpc>
              <a:buFont typeface="Arial"/>
            </a:pPr>
            <a:endParaRPr lang="en-US" sz="2000" b="1" dirty="0">
              <a:solidFill>
                <a:srgbClr val="E6E6F0"/>
              </a:solidFill>
              <a:latin typeface="Open Sans Bold"/>
              <a:ea typeface="Open Sans Bold"/>
              <a:cs typeface="Open Sans Bold"/>
            </a:endParaRPr>
          </a:p>
          <a:p>
            <a:pPr algn="l">
              <a:lnSpc>
                <a:spcPts val="4562"/>
              </a:lnSpc>
            </a:pPr>
            <a:endParaRPr lang="en-US" sz="2000" b="1" dirty="0">
              <a:solidFill>
                <a:srgbClr val="E6E6F0"/>
              </a:solidFill>
              <a:latin typeface="Open Sans Bold"/>
              <a:ea typeface="Open Sans Bold"/>
              <a:cs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439592" y="2577344"/>
            <a:ext cx="10596551" cy="571500"/>
          </a:xfrm>
          <a:prstGeom prst="rect">
            <a:avLst/>
          </a:prstGeom>
        </p:spPr>
        <p:txBody>
          <a:bodyPr lIns="0" tIns="0" rIns="0" bIns="0" rtlCol="0" anchor="t">
            <a:spAutoFit/>
          </a:bodyPr>
          <a:lstStyle/>
          <a:p>
            <a:pPr algn="l">
              <a:lnSpc>
                <a:spcPts val="4562"/>
              </a:lnSpc>
            </a:pPr>
            <a:r>
              <a:rPr lang="en-US" sz="3801" b="1">
                <a:solidFill>
                  <a:srgbClr val="E6E6F0"/>
                </a:solidFill>
                <a:latin typeface="Open Sans Bold"/>
                <a:ea typeface="Open Sans Bold"/>
                <a:cs typeface="Open Sans Bold"/>
                <a:sym typeface="Open Sans Bold"/>
              </a:rPr>
              <a:t>List Of Features Offered By The Solution</a:t>
            </a:r>
          </a:p>
        </p:txBody>
      </p:sp>
      <p:pic>
        <p:nvPicPr>
          <p:cNvPr id="10" name="Picture 9" descr="A screenshot of a computer screen&#10;&#10;AI-generated content may be incorrect.">
            <a:extLst>
              <a:ext uri="{FF2B5EF4-FFF2-40B4-BE49-F238E27FC236}">
                <a16:creationId xmlns:a16="http://schemas.microsoft.com/office/drawing/2014/main" id="{71F86F91-EA17-21D6-E30E-BB4536688776}"/>
              </a:ext>
            </a:extLst>
          </p:cNvPr>
          <p:cNvPicPr>
            <a:picLocks noChangeAspect="1"/>
          </p:cNvPicPr>
          <p:nvPr/>
        </p:nvPicPr>
        <p:blipFill>
          <a:blip r:embed="rId6"/>
          <a:stretch>
            <a:fillRect/>
          </a:stretch>
        </p:blipFill>
        <p:spPr>
          <a:xfrm>
            <a:off x="12306821" y="2223370"/>
            <a:ext cx="5433166" cy="8063630"/>
          </a:xfrm>
          <a:prstGeom prst="rect">
            <a:avLst/>
          </a:prstGeom>
        </p:spPr>
      </p:pic>
      <p:sp>
        <p:nvSpPr>
          <p:cNvPr id="11" name="TextBox 10">
            <a:extLst>
              <a:ext uri="{FF2B5EF4-FFF2-40B4-BE49-F238E27FC236}">
                <a16:creationId xmlns:a16="http://schemas.microsoft.com/office/drawing/2014/main" id="{EFC02E8A-7B6F-F228-FE59-F3C980A9C1E3}"/>
              </a:ext>
            </a:extLst>
          </p:cNvPr>
          <p:cNvSpPr txBox="1"/>
          <p:nvPr/>
        </p:nvSpPr>
        <p:spPr>
          <a:xfrm>
            <a:off x="970767" y="3468144"/>
            <a:ext cx="1086632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CampusNav offers a reliable indoor navigation experience through its offline-first design and hybrid positioning approach. The system provides clear turn-by-turn guidance using sensor-based tracking, QR checkpoints, and visual cues to ensure accurate navigation in GPS-dead zones. An integrated AI search enables users to quickly locate offices and key personnel, while dynamic rerouting adapts paths when obstacles are encountered. Multi-floor support, confidence indicators, and manual fallback modes ensure uninterrupted guidance under real-world constraints, making the solution scalable, dependable, and user-friendly across large campuses.</a:t>
            </a:r>
            <a:endParaRPr lang="en-US" sz="2800" dirty="0">
              <a:solidFill>
                <a:schemeClr val="bg1"/>
              </a:solidFill>
              <a:ea typeface="Calibri"/>
              <a:cs typeface="Calibri"/>
            </a:endParaRPr>
          </a:p>
          <a:p>
            <a:pPr algn="ctr"/>
            <a:endParaRPr lang="en-US" sz="2800" dirty="0">
              <a:solidFill>
                <a:schemeClr val="bg1"/>
              </a:solidFill>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249720" y="2242986"/>
            <a:ext cx="11114282" cy="568232"/>
          </a:xfrm>
          <a:prstGeom prst="rect">
            <a:avLst/>
          </a:prstGeom>
        </p:spPr>
        <p:txBody>
          <a:bodyPr lIns="0" tIns="0" rIns="0" bIns="0" rtlCol="0" anchor="t">
            <a:spAutoFit/>
          </a:bodyPr>
          <a:lstStyle/>
          <a:p>
            <a:pPr>
              <a:lnSpc>
                <a:spcPts val="4562"/>
              </a:lnSpc>
            </a:pPr>
            <a:r>
              <a:rPr lang="en-US" sz="3800" b="1" dirty="0">
                <a:solidFill>
                  <a:srgbClr val="E6E6F0"/>
                </a:solidFill>
                <a:latin typeface="Open Sans Bold"/>
                <a:ea typeface="Open Sans Bold"/>
                <a:cs typeface="Open Sans Bold"/>
                <a:sym typeface="Open Sans Bold"/>
              </a:rPr>
              <a:t> Use-Case Diagram</a:t>
            </a:r>
          </a:p>
        </p:txBody>
      </p:sp>
      <p:pic>
        <p:nvPicPr>
          <p:cNvPr id="11" name="Picture 10" descr="A diagram of a device&#10;&#10;AI-generated content may be incorrect.">
            <a:extLst>
              <a:ext uri="{FF2B5EF4-FFF2-40B4-BE49-F238E27FC236}">
                <a16:creationId xmlns:a16="http://schemas.microsoft.com/office/drawing/2014/main" id="{137E2C71-B88A-A724-9C5C-A971B89C15A7}"/>
              </a:ext>
            </a:extLst>
          </p:cNvPr>
          <p:cNvPicPr>
            <a:picLocks noChangeAspect="1"/>
          </p:cNvPicPr>
          <p:nvPr/>
        </p:nvPicPr>
        <p:blipFill>
          <a:blip r:embed="rId6"/>
          <a:stretch>
            <a:fillRect/>
          </a:stretch>
        </p:blipFill>
        <p:spPr>
          <a:xfrm>
            <a:off x="7903924" y="3382549"/>
            <a:ext cx="9964454" cy="6700381"/>
          </a:xfrm>
          <a:prstGeom prst="rect">
            <a:avLst/>
          </a:prstGeom>
        </p:spPr>
      </p:pic>
      <p:sp>
        <p:nvSpPr>
          <p:cNvPr id="12" name="TextBox 11">
            <a:extLst>
              <a:ext uri="{FF2B5EF4-FFF2-40B4-BE49-F238E27FC236}">
                <a16:creationId xmlns:a16="http://schemas.microsoft.com/office/drawing/2014/main" id="{3BB32C5A-B3BE-A113-397D-ADDD9F14688B}"/>
              </a:ext>
            </a:extLst>
          </p:cNvPr>
          <p:cNvSpPr txBox="1"/>
          <p:nvPr/>
        </p:nvSpPr>
        <p:spPr>
          <a:xfrm>
            <a:off x="250521" y="2826185"/>
            <a:ext cx="7327726"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The use-case diagram illustrates how users and administrators interact with the CampusNav system. Users can launch the application, initialize their location using QR codes or nearby landmarks, search for destinations or personnel, and start indoor navigation. During navigation, users may change floors, access visual or photo-based guidance, report blocked paths, or activate the “I’m Lost” mode, ensuring continuous assistance. Administrators support the system by updating campus maps, managing office and personnel data, and syncing information to user devices. The diagram highlights a clear separation between user operations and administrative functions, ensuring reliable, offline-first navigation with scalable system management.</a:t>
            </a:r>
            <a:endParaRPr lang="en-US" sz="2800" dirty="0">
              <a:solidFill>
                <a:schemeClr val="bg1"/>
              </a:solidFill>
              <a:ea typeface="Calibri"/>
              <a:cs typeface="Calibri"/>
            </a:endParaRPr>
          </a:p>
          <a:p>
            <a:pPr algn="ctr"/>
            <a:endParaRPr lang="en-US" sz="2800" dirty="0">
              <a:solidFill>
                <a:schemeClr val="bg1"/>
              </a:solidFill>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E110D-0B9C-B1AD-043E-E4A7FCF0A3D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C6DFE3-F815-7106-F7AB-AB6DBA6C834B}"/>
              </a:ext>
            </a:extLst>
          </p:cNvPr>
          <p:cNvGrpSpPr>
            <a:grpSpLocks noChangeAspect="1"/>
          </p:cNvGrpSpPr>
          <p:nvPr/>
        </p:nvGrpSpPr>
        <p:grpSpPr>
          <a:xfrm>
            <a:off x="-19065" y="0"/>
            <a:ext cx="18297532" cy="10295412"/>
            <a:chOff x="0" y="0"/>
            <a:chExt cx="24396710" cy="13727216"/>
          </a:xfrm>
        </p:grpSpPr>
        <p:sp>
          <p:nvSpPr>
            <p:cNvPr id="3" name="Freeform 3">
              <a:extLst>
                <a:ext uri="{FF2B5EF4-FFF2-40B4-BE49-F238E27FC236}">
                  <a16:creationId xmlns:a16="http://schemas.microsoft.com/office/drawing/2014/main" id="{A23FFEDF-DD9B-D91D-9F43-47EDD22CFFB4}"/>
                </a:ext>
              </a:extLst>
            </p:cNvPr>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a:extLst>
              <a:ext uri="{FF2B5EF4-FFF2-40B4-BE49-F238E27FC236}">
                <a16:creationId xmlns:a16="http://schemas.microsoft.com/office/drawing/2014/main" id="{76A8EB55-EA70-F546-5D59-D12CFBDF2933}"/>
              </a:ext>
            </a:extLst>
          </p:cNvPr>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a:extLst>
              <a:ext uri="{FF2B5EF4-FFF2-40B4-BE49-F238E27FC236}">
                <a16:creationId xmlns:a16="http://schemas.microsoft.com/office/drawing/2014/main" id="{6C9EE304-4ACB-B8BE-2732-424CFE20C6F2}"/>
              </a:ext>
            </a:extLst>
          </p:cNvPr>
          <p:cNvGrpSpPr>
            <a:grpSpLocks noChangeAspect="1"/>
          </p:cNvGrpSpPr>
          <p:nvPr/>
        </p:nvGrpSpPr>
        <p:grpSpPr>
          <a:xfrm>
            <a:off x="4054387" y="396938"/>
            <a:ext cx="10179226" cy="1842962"/>
            <a:chOff x="0" y="0"/>
            <a:chExt cx="14874747" cy="2693092"/>
          </a:xfrm>
        </p:grpSpPr>
        <p:sp>
          <p:nvSpPr>
            <p:cNvPr id="6" name="Freeform 6">
              <a:extLst>
                <a:ext uri="{FF2B5EF4-FFF2-40B4-BE49-F238E27FC236}">
                  <a16:creationId xmlns:a16="http://schemas.microsoft.com/office/drawing/2014/main" id="{02E1EEC6-388A-7DA1-9390-F5417079CDE5}"/>
                </a:ext>
              </a:extLst>
            </p:cNvPr>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a:extLst>
              <a:ext uri="{FF2B5EF4-FFF2-40B4-BE49-F238E27FC236}">
                <a16:creationId xmlns:a16="http://schemas.microsoft.com/office/drawing/2014/main" id="{F6E98719-BCD5-016E-B9DB-CD08C374FEA7}"/>
              </a:ext>
            </a:extLst>
          </p:cNvPr>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a:extLst>
              <a:ext uri="{FF2B5EF4-FFF2-40B4-BE49-F238E27FC236}">
                <a16:creationId xmlns:a16="http://schemas.microsoft.com/office/drawing/2014/main" id="{5E964EE1-1CB4-AC49-C97D-FBE7C79A3A77}"/>
              </a:ext>
            </a:extLst>
          </p:cNvPr>
          <p:cNvSpPr txBox="1"/>
          <p:nvPr/>
        </p:nvSpPr>
        <p:spPr>
          <a:xfrm>
            <a:off x="6043007" y="2571794"/>
            <a:ext cx="11114282" cy="568232"/>
          </a:xfrm>
          <a:prstGeom prst="rect">
            <a:avLst/>
          </a:prstGeom>
        </p:spPr>
        <p:txBody>
          <a:bodyPr lIns="0" tIns="0" rIns="0" bIns="0" rtlCol="0" anchor="t">
            <a:spAutoFit/>
          </a:bodyPr>
          <a:lstStyle/>
          <a:p>
            <a:pPr>
              <a:lnSpc>
                <a:spcPts val="4562"/>
              </a:lnSpc>
            </a:pPr>
            <a:r>
              <a:rPr lang="en-US" sz="3800" b="1" dirty="0">
                <a:solidFill>
                  <a:srgbClr val="E6E6F0"/>
                </a:solidFill>
                <a:latin typeface="Open Sans Bold"/>
                <a:ea typeface="Open Sans Bold"/>
                <a:cs typeface="Open Sans Bold"/>
                <a:sym typeface="Open Sans Bold"/>
              </a:rPr>
              <a:t> Process Flow Diagram</a:t>
            </a:r>
          </a:p>
        </p:txBody>
      </p:sp>
      <p:pic>
        <p:nvPicPr>
          <p:cNvPr id="9" name="Picture 8" descr="A screenshot of a computer screen&#10;&#10;AI-generated content may be incorrect.">
            <a:extLst>
              <a:ext uri="{FF2B5EF4-FFF2-40B4-BE49-F238E27FC236}">
                <a16:creationId xmlns:a16="http://schemas.microsoft.com/office/drawing/2014/main" id="{A2EAEA16-EA08-0FA0-7672-EA56297AF2AE}"/>
              </a:ext>
            </a:extLst>
          </p:cNvPr>
          <p:cNvPicPr>
            <a:picLocks noChangeAspect="1"/>
          </p:cNvPicPr>
          <p:nvPr/>
        </p:nvPicPr>
        <p:blipFill>
          <a:blip r:embed="rId6"/>
          <a:stretch>
            <a:fillRect/>
          </a:stretch>
        </p:blipFill>
        <p:spPr>
          <a:xfrm>
            <a:off x="469726" y="2223369"/>
            <a:ext cx="5401851" cy="8063631"/>
          </a:xfrm>
          <a:prstGeom prst="rect">
            <a:avLst/>
          </a:prstGeom>
        </p:spPr>
      </p:pic>
      <p:sp>
        <p:nvSpPr>
          <p:cNvPr id="10" name="TextBox 9">
            <a:extLst>
              <a:ext uri="{FF2B5EF4-FFF2-40B4-BE49-F238E27FC236}">
                <a16:creationId xmlns:a16="http://schemas.microsoft.com/office/drawing/2014/main" id="{67E42BEE-E218-A523-3CAF-D0DE574EDF44}"/>
              </a:ext>
            </a:extLst>
          </p:cNvPr>
          <p:cNvSpPr txBox="1"/>
          <p:nvPr/>
        </p:nvSpPr>
        <p:spPr>
          <a:xfrm>
            <a:off x="7515616" y="3139336"/>
            <a:ext cx="9144000"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The process flow diagram explains the step-by-step operation of the CampusNav system from start to finish. The flow begins when the user launches the app and initializes their location using a QR code or nearby landmark. After selecting a destination, the system calculates the optimal indoor route and starts navigation. As the user moves, the system continuously checks sensor reliability and adapts guidance accordingly. If sensors fail or a path is blocked, fallback mechanisms such as visual guidance or rerouting are triggered. The flow concludes when the user successfully reaches the destination, ensuring reliable navigation under real-world constraints.</a:t>
            </a:r>
            <a:endParaRPr lang="en-US" sz="3200" dirty="0">
              <a:solidFill>
                <a:schemeClr val="bg1"/>
              </a:solidFill>
              <a:ea typeface="Calibri"/>
              <a:cs typeface="Calibri"/>
            </a:endParaRPr>
          </a:p>
          <a:p>
            <a:pPr algn="ctr"/>
            <a:endParaRPr lang="en-US" sz="3200" dirty="0">
              <a:solidFill>
                <a:schemeClr val="bg1"/>
              </a:solidFill>
              <a:ea typeface="Calibri"/>
              <a:cs typeface="Calibri"/>
            </a:endParaRPr>
          </a:p>
        </p:txBody>
      </p:sp>
    </p:spTree>
    <p:extLst>
      <p:ext uri="{BB962C8B-B14F-4D97-AF65-F5344CB8AC3E}">
        <p14:creationId xmlns:p14="http://schemas.microsoft.com/office/powerpoint/2010/main" val="2704735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453268" y="2462192"/>
            <a:ext cx="11001732" cy="571500"/>
          </a:xfrm>
          <a:prstGeom prst="rect">
            <a:avLst/>
          </a:prstGeom>
        </p:spPr>
        <p:txBody>
          <a:bodyPr lIns="0" tIns="0" rIns="0" bIns="0" rtlCol="0" anchor="t">
            <a:spAutoFit/>
          </a:bodyPr>
          <a:lstStyle/>
          <a:p>
            <a:pPr algn="l">
              <a:lnSpc>
                <a:spcPts val="4562"/>
              </a:lnSpc>
            </a:pPr>
            <a:r>
              <a:rPr lang="en-US" sz="3801" b="1">
                <a:solidFill>
                  <a:srgbClr val="E6E6F0"/>
                </a:solidFill>
                <a:latin typeface="Open Sans Bold"/>
                <a:ea typeface="Open Sans Bold"/>
                <a:cs typeface="Open Sans Bold"/>
                <a:sym typeface="Open Sans Bold"/>
              </a:rPr>
              <a:t>Technologies To Be Used In The Solution</a:t>
            </a:r>
          </a:p>
        </p:txBody>
      </p:sp>
      <p:sp>
        <p:nvSpPr>
          <p:cNvPr id="9" name="TextBox 8">
            <a:extLst>
              <a:ext uri="{FF2B5EF4-FFF2-40B4-BE49-F238E27FC236}">
                <a16:creationId xmlns:a16="http://schemas.microsoft.com/office/drawing/2014/main" id="{E8A24FE6-482C-6225-961B-C6033A6E5CE1}"/>
              </a:ext>
            </a:extLst>
          </p:cNvPr>
          <p:cNvSpPr txBox="1"/>
          <p:nvPr/>
        </p:nvSpPr>
        <p:spPr>
          <a:xfrm>
            <a:off x="454068" y="3530775"/>
            <a:ext cx="977030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b="1" dirty="0">
                <a:solidFill>
                  <a:schemeClr val="bg1"/>
                </a:solidFill>
              </a:rPr>
              <a:t>Flutter (Dart)</a:t>
            </a:r>
            <a:r>
              <a:rPr lang="en-US" sz="3600" dirty="0">
                <a:solidFill>
                  <a:schemeClr val="bg1"/>
                </a:solidFill>
              </a:rPr>
              <a:t> for cross-platform mobile application development</a:t>
            </a:r>
            <a:endParaRPr lang="en-US" sz="3600" dirty="0">
              <a:solidFill>
                <a:schemeClr val="bg1"/>
              </a:solidFill>
              <a:ea typeface="Calibri"/>
              <a:cs typeface="Calibri"/>
            </a:endParaRPr>
          </a:p>
          <a:p>
            <a:pPr marL="571500" indent="-571500">
              <a:buFont typeface="Arial"/>
              <a:buChar char="•"/>
            </a:pPr>
            <a:r>
              <a:rPr lang="en-US" sz="3600" b="1" dirty="0">
                <a:solidFill>
                  <a:schemeClr val="bg1"/>
                </a:solidFill>
              </a:rPr>
              <a:t>A* Pathfinding Algorithm</a:t>
            </a:r>
            <a:r>
              <a:rPr lang="en-US" sz="3600" dirty="0">
                <a:solidFill>
                  <a:schemeClr val="bg1"/>
                </a:solidFill>
              </a:rPr>
              <a:t> for efficient indoor route calculation</a:t>
            </a:r>
            <a:endParaRPr lang="en-US" sz="3600" dirty="0">
              <a:solidFill>
                <a:schemeClr val="bg1"/>
              </a:solidFill>
              <a:ea typeface="Calibri"/>
              <a:cs typeface="Calibri"/>
            </a:endParaRPr>
          </a:p>
          <a:p>
            <a:pPr marL="571500" indent="-571500">
              <a:buFont typeface="Arial"/>
              <a:buChar char="•"/>
            </a:pPr>
            <a:r>
              <a:rPr lang="en-US" sz="3600" b="1" dirty="0">
                <a:solidFill>
                  <a:schemeClr val="bg1"/>
                </a:solidFill>
              </a:rPr>
              <a:t>SVG-based floor maps with </a:t>
            </a:r>
            <a:r>
              <a:rPr lang="en-US" sz="3600" b="1" err="1">
                <a:solidFill>
                  <a:schemeClr val="bg1"/>
                </a:solidFill>
              </a:rPr>
              <a:t>CustomPainter</a:t>
            </a:r>
            <a:r>
              <a:rPr lang="en-US" sz="3600" dirty="0">
                <a:solidFill>
                  <a:schemeClr val="bg1"/>
                </a:solidFill>
              </a:rPr>
              <a:t> for lightweight map rendering</a:t>
            </a:r>
            <a:endParaRPr lang="en-US" sz="3600" dirty="0">
              <a:solidFill>
                <a:schemeClr val="bg1"/>
              </a:solidFill>
              <a:ea typeface="Calibri"/>
              <a:cs typeface="Calibri"/>
            </a:endParaRPr>
          </a:p>
          <a:p>
            <a:pPr marL="571500" indent="-571500">
              <a:buFont typeface="Arial"/>
              <a:buChar char="•"/>
            </a:pPr>
            <a:r>
              <a:rPr lang="en-US" sz="3600" b="1" dirty="0">
                <a:solidFill>
                  <a:schemeClr val="bg1"/>
                </a:solidFill>
              </a:rPr>
              <a:t>Device Sensors</a:t>
            </a:r>
            <a:r>
              <a:rPr lang="en-US" sz="3600" dirty="0">
                <a:solidFill>
                  <a:schemeClr val="bg1"/>
                </a:solidFill>
              </a:rPr>
              <a:t> (accelerometer, gyroscope, magnetometer) for movement tracking</a:t>
            </a:r>
            <a:endParaRPr lang="en-US" sz="3600" dirty="0">
              <a:solidFill>
                <a:schemeClr val="bg1"/>
              </a:solidFill>
              <a:ea typeface="Calibri"/>
              <a:cs typeface="Calibri"/>
            </a:endParaRPr>
          </a:p>
          <a:p>
            <a:pPr marL="228600" indent="-228600">
              <a:buFont typeface="Arial"/>
              <a:buChar char="•"/>
            </a:pPr>
            <a:endParaRPr lang="en-US" sz="3600" dirty="0">
              <a:solidFill>
                <a:schemeClr val="bg1"/>
              </a:solidFill>
              <a:ea typeface="Calibri"/>
              <a:cs typeface="Calibri"/>
            </a:endParaRPr>
          </a:p>
          <a:p>
            <a:pPr algn="ctr"/>
            <a:endParaRPr lang="en-US" sz="3600" dirty="0">
              <a:solidFill>
                <a:schemeClr val="bg1"/>
              </a:solidFill>
              <a:ea typeface="Calibri"/>
              <a:cs typeface="Calibri"/>
            </a:endParaRPr>
          </a:p>
        </p:txBody>
      </p:sp>
      <p:sp>
        <p:nvSpPr>
          <p:cNvPr id="10" name="TextBox 9">
            <a:extLst>
              <a:ext uri="{FF2B5EF4-FFF2-40B4-BE49-F238E27FC236}">
                <a16:creationId xmlns:a16="http://schemas.microsoft.com/office/drawing/2014/main" id="{7311AD1E-FB94-D40D-F0A1-90C8453A7B93}"/>
              </a:ext>
            </a:extLst>
          </p:cNvPr>
          <p:cNvSpPr txBox="1"/>
          <p:nvPr/>
        </p:nvSpPr>
        <p:spPr>
          <a:xfrm>
            <a:off x="9848589" y="3530774"/>
            <a:ext cx="792271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lvl="0" indent="-571500" rtl="0">
              <a:buFont typeface="Arial"/>
              <a:buChar char="•"/>
            </a:pPr>
            <a:r>
              <a:rPr lang="en-US" sz="3600" b="1" baseline="0" dirty="0">
                <a:solidFill>
                  <a:srgbClr val="FFFFFF"/>
                </a:solidFill>
                <a:latin typeface="Calibri"/>
                <a:ea typeface="Arial"/>
                <a:cs typeface="Arial"/>
              </a:rPr>
              <a:t>QR Code Scanner</a:t>
            </a:r>
            <a:r>
              <a:rPr lang="en-US" sz="3600" baseline="0" dirty="0">
                <a:solidFill>
                  <a:srgbClr val="FFFFFF"/>
                </a:solidFill>
                <a:latin typeface="Calibri"/>
                <a:ea typeface="Arial"/>
                <a:cs typeface="Arial"/>
              </a:rPr>
              <a:t> for accurate indoor location initialization</a:t>
            </a:r>
            <a:r>
              <a:rPr lang="en-US" sz="3600" dirty="0">
                <a:latin typeface="Calibri"/>
                <a:ea typeface="Arial"/>
                <a:cs typeface="Arial"/>
              </a:rPr>
              <a:t>​</a:t>
            </a:r>
            <a:endParaRPr lang="en-US">
              <a:ea typeface="Calibri"/>
              <a:cs typeface="Calibri"/>
            </a:endParaRPr>
          </a:p>
          <a:p>
            <a:pPr marL="571500" lvl="0" indent="-571500" rtl="0">
              <a:buFont typeface="Arial"/>
              <a:buChar char="•"/>
            </a:pPr>
            <a:r>
              <a:rPr lang="en-US" sz="3600" b="1" baseline="0" dirty="0">
                <a:solidFill>
                  <a:srgbClr val="FFFFFF"/>
                </a:solidFill>
                <a:latin typeface="Calibri"/>
                <a:ea typeface="Arial"/>
                <a:cs typeface="Arial"/>
              </a:rPr>
              <a:t>Offline AI search</a:t>
            </a:r>
            <a:r>
              <a:rPr lang="en-US" sz="3600" baseline="0" dirty="0">
                <a:solidFill>
                  <a:srgbClr val="FFFFFF"/>
                </a:solidFill>
                <a:latin typeface="Calibri"/>
                <a:ea typeface="Arial"/>
                <a:cs typeface="Arial"/>
              </a:rPr>
              <a:t> using fuzzy string matching for destination queries</a:t>
            </a:r>
            <a:r>
              <a:rPr lang="en-US" sz="3600" dirty="0">
                <a:latin typeface="Calibri"/>
                <a:ea typeface="Arial"/>
                <a:cs typeface="Arial"/>
              </a:rPr>
              <a:t>​</a:t>
            </a:r>
          </a:p>
          <a:p>
            <a:pPr marL="571500" lvl="0" indent="-571500" rtl="0">
              <a:buFont typeface="Arial"/>
              <a:buChar char="•"/>
            </a:pPr>
            <a:r>
              <a:rPr lang="en-US" sz="3600" b="1" baseline="0" dirty="0">
                <a:solidFill>
                  <a:srgbClr val="FFFFFF"/>
                </a:solidFill>
                <a:latin typeface="Calibri"/>
                <a:ea typeface="Arial"/>
                <a:cs typeface="Arial"/>
              </a:rPr>
              <a:t>Local databases</a:t>
            </a:r>
            <a:r>
              <a:rPr lang="en-US" sz="3600" baseline="0" dirty="0">
                <a:solidFill>
                  <a:srgbClr val="FFFFFF"/>
                </a:solidFill>
                <a:latin typeface="Calibri"/>
                <a:ea typeface="Arial"/>
                <a:cs typeface="Arial"/>
              </a:rPr>
              <a:t> (Hive / Isar) for offline data storage</a:t>
            </a:r>
            <a:r>
              <a:rPr lang="en-US" sz="3600" dirty="0">
                <a:latin typeface="Calibri"/>
                <a:ea typeface="Arial"/>
                <a:cs typeface="Arial"/>
              </a:rPr>
              <a:t>​</a:t>
            </a:r>
          </a:p>
          <a:p>
            <a:pPr marL="571500" lvl="0" indent="-571500" rtl="0">
              <a:buFont typeface="Arial"/>
              <a:buChar char="•"/>
            </a:pPr>
            <a:r>
              <a:rPr lang="en-US" sz="3600" b="1" baseline="0" dirty="0">
                <a:solidFill>
                  <a:srgbClr val="FFFFFF"/>
                </a:solidFill>
                <a:latin typeface="Calibri"/>
                <a:ea typeface="Arial"/>
                <a:cs typeface="Arial"/>
              </a:rPr>
              <a:t>Optional Backend</a:t>
            </a:r>
            <a:r>
              <a:rPr lang="en-US" sz="3600" baseline="0" dirty="0">
                <a:solidFill>
                  <a:srgbClr val="FFFFFF"/>
                </a:solidFill>
                <a:latin typeface="Calibri"/>
                <a:ea typeface="Arial"/>
                <a:cs typeface="Arial"/>
              </a:rPr>
              <a:t> using Java (Spring Boot) for data synchronization and updates</a:t>
            </a:r>
          </a:p>
          <a:p>
            <a:pPr algn="ctr"/>
            <a:endParaRPr lang="en-US" sz="3600" dirty="0">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065"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249720" y="2462192"/>
            <a:ext cx="13635406" cy="571500"/>
          </a:xfrm>
          <a:prstGeom prst="rect">
            <a:avLst/>
          </a:prstGeom>
        </p:spPr>
        <p:txBody>
          <a:bodyPr lIns="0" tIns="0" rIns="0" bIns="0" rtlCol="0" anchor="t">
            <a:spAutoFit/>
          </a:bodyPr>
          <a:lstStyle/>
          <a:p>
            <a:pPr algn="l">
              <a:lnSpc>
                <a:spcPts val="4562"/>
              </a:lnSpc>
            </a:pPr>
            <a:r>
              <a:rPr lang="en-US" sz="3801" b="1">
                <a:solidFill>
                  <a:srgbClr val="E6E6F0"/>
                </a:solidFill>
                <a:latin typeface="Open Sans Bold"/>
                <a:ea typeface="Open Sans Bold"/>
                <a:cs typeface="Open Sans Bold"/>
                <a:sym typeface="Open Sans Bold"/>
              </a:rPr>
              <a:t>Architecture Diagram Of The Proposed Solution</a:t>
            </a:r>
          </a:p>
        </p:txBody>
      </p:sp>
      <p:pic>
        <p:nvPicPr>
          <p:cNvPr id="9" name="Picture 8" descr="A diagram of a software application&#10;&#10;AI-generated content may be incorrect.">
            <a:extLst>
              <a:ext uri="{FF2B5EF4-FFF2-40B4-BE49-F238E27FC236}">
                <a16:creationId xmlns:a16="http://schemas.microsoft.com/office/drawing/2014/main" id="{60E49677-61A0-6F74-2902-68FE41419DEC}"/>
              </a:ext>
            </a:extLst>
          </p:cNvPr>
          <p:cNvPicPr>
            <a:picLocks noChangeAspect="1"/>
          </p:cNvPicPr>
          <p:nvPr/>
        </p:nvPicPr>
        <p:blipFill>
          <a:blip r:embed="rId6"/>
          <a:stretch>
            <a:fillRect/>
          </a:stretch>
        </p:blipFill>
        <p:spPr>
          <a:xfrm>
            <a:off x="12682604" y="2239028"/>
            <a:ext cx="5354877" cy="8063628"/>
          </a:xfrm>
          <a:prstGeom prst="rect">
            <a:avLst/>
          </a:prstGeom>
        </p:spPr>
      </p:pic>
      <p:sp>
        <p:nvSpPr>
          <p:cNvPr id="10" name="TextBox 9">
            <a:extLst>
              <a:ext uri="{FF2B5EF4-FFF2-40B4-BE49-F238E27FC236}">
                <a16:creationId xmlns:a16="http://schemas.microsoft.com/office/drawing/2014/main" id="{45D23489-18AE-7DBE-2784-56959861A414}"/>
              </a:ext>
            </a:extLst>
          </p:cNvPr>
          <p:cNvSpPr txBox="1"/>
          <p:nvPr/>
        </p:nvSpPr>
        <p:spPr>
          <a:xfrm>
            <a:off x="641959" y="3327227"/>
            <a:ext cx="11195137"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The architecture diagram illustrates the layered design of the CampusNav system, emphasizing offline reliability and modularity. Users interact with the mobile application built using Flutter, which handles the user interface, AI-based search, and QR scanning. Sensor inputs and SVG-based floor maps feed into the offline processing layer, where the A* pathfinding algorithm, movement estimation, and fuzzy search logic operate entirely on the device using a local database. An optional backend layer, implemented using Java Spring Boot, is included only for data synchronization and administrative updates. This separation ensures navigation remains functional without internet access while supporting future scalability and centralized data management.</a:t>
            </a:r>
            <a:endParaRPr lang="en-US" sz="3200" dirty="0">
              <a:solidFill>
                <a:schemeClr val="bg1"/>
              </a:solidFill>
              <a:ea typeface="Calibri"/>
              <a:cs typeface="Calibri"/>
            </a:endParaRPr>
          </a:p>
          <a:p>
            <a:pPr algn="ctr"/>
            <a:endParaRPr lang="en-US" sz="3200" dirty="0">
              <a:solidFill>
                <a:schemeClr val="bg1"/>
              </a:solidFill>
              <a:ea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72" y="0"/>
            <a:ext cx="18297532" cy="10295412"/>
            <a:chOff x="0" y="0"/>
            <a:chExt cx="24396710" cy="13727216"/>
          </a:xfrm>
        </p:grpSpPr>
        <p:sp>
          <p:nvSpPr>
            <p:cNvPr id="3" name="Freeform 3"/>
            <p:cNvSpPr/>
            <p:nvPr/>
          </p:nvSpPr>
          <p:spPr>
            <a:xfrm>
              <a:off x="0" y="0"/>
              <a:ext cx="24396700" cy="13727176"/>
            </a:xfrm>
            <a:custGeom>
              <a:avLst/>
              <a:gdLst/>
              <a:ahLst/>
              <a:cxnLst/>
              <a:rect l="l" t="t" r="r" b="b"/>
              <a:pathLst>
                <a:path w="24396700" h="13727176">
                  <a:moveTo>
                    <a:pt x="0" y="0"/>
                  </a:moveTo>
                  <a:lnTo>
                    <a:pt x="24396700" y="0"/>
                  </a:lnTo>
                  <a:lnTo>
                    <a:pt x="24396700" y="13727176"/>
                  </a:lnTo>
                  <a:lnTo>
                    <a:pt x="0" y="13727176"/>
                  </a:lnTo>
                  <a:lnTo>
                    <a:pt x="0" y="0"/>
                  </a:lnTo>
                  <a:close/>
                </a:path>
              </a:pathLst>
            </a:custGeom>
            <a:blipFill>
              <a:blip r:embed="rId2"/>
              <a:stretch>
                <a:fillRect/>
              </a:stretch>
            </a:blipFill>
          </p:spPr>
        </p:sp>
      </p:grpSp>
      <p:sp>
        <p:nvSpPr>
          <p:cNvPr id="4" name="Freeform 4"/>
          <p:cNvSpPr/>
          <p:nvPr/>
        </p:nvSpPr>
        <p:spPr>
          <a:xfrm>
            <a:off x="253692" y="196093"/>
            <a:ext cx="1697039" cy="2283865"/>
          </a:xfrm>
          <a:custGeom>
            <a:avLst/>
            <a:gdLst/>
            <a:ahLst/>
            <a:cxnLst/>
            <a:rect l="l" t="t" r="r" b="b"/>
            <a:pathLst>
              <a:path w="1697039" h="2283865">
                <a:moveTo>
                  <a:pt x="0" y="0"/>
                </a:moveTo>
                <a:lnTo>
                  <a:pt x="1697039" y="0"/>
                </a:lnTo>
                <a:lnTo>
                  <a:pt x="1697039" y="2283866"/>
                </a:lnTo>
                <a:lnTo>
                  <a:pt x="0" y="2283866"/>
                </a:lnTo>
                <a:lnTo>
                  <a:pt x="0" y="0"/>
                </a:lnTo>
                <a:close/>
              </a:path>
            </a:pathLst>
          </a:custGeom>
          <a:blipFill>
            <a:blip r:embed="rId3"/>
            <a:stretch>
              <a:fillRect/>
            </a:stretch>
          </a:blipFill>
        </p:spPr>
      </p:sp>
      <p:grpSp>
        <p:nvGrpSpPr>
          <p:cNvPr id="5" name="Group 5"/>
          <p:cNvGrpSpPr>
            <a:grpSpLocks noChangeAspect="1"/>
          </p:cNvGrpSpPr>
          <p:nvPr/>
        </p:nvGrpSpPr>
        <p:grpSpPr>
          <a:xfrm>
            <a:off x="4054387" y="396938"/>
            <a:ext cx="10179226" cy="1842962"/>
            <a:chOff x="0" y="0"/>
            <a:chExt cx="14874747" cy="2693092"/>
          </a:xfrm>
        </p:grpSpPr>
        <p:sp>
          <p:nvSpPr>
            <p:cNvPr id="6" name="Freeform 6"/>
            <p:cNvSpPr/>
            <p:nvPr/>
          </p:nvSpPr>
          <p:spPr>
            <a:xfrm>
              <a:off x="0" y="0"/>
              <a:ext cx="14874748" cy="2693035"/>
            </a:xfrm>
            <a:custGeom>
              <a:avLst/>
              <a:gdLst/>
              <a:ahLst/>
              <a:cxnLst/>
              <a:rect l="l" t="t" r="r" b="b"/>
              <a:pathLst>
                <a:path w="14874748" h="2693035">
                  <a:moveTo>
                    <a:pt x="0" y="0"/>
                  </a:moveTo>
                  <a:lnTo>
                    <a:pt x="14874748" y="0"/>
                  </a:lnTo>
                  <a:lnTo>
                    <a:pt x="14874748" y="2693035"/>
                  </a:lnTo>
                  <a:lnTo>
                    <a:pt x="0" y="2693035"/>
                  </a:lnTo>
                  <a:lnTo>
                    <a:pt x="0" y="0"/>
                  </a:lnTo>
                  <a:close/>
                </a:path>
              </a:pathLst>
            </a:custGeom>
            <a:blipFill>
              <a:blip r:embed="rId4"/>
              <a:stretch>
                <a:fillRect l="-22" r="-22" b="-2"/>
              </a:stretch>
            </a:blipFill>
          </p:spPr>
        </p:sp>
      </p:grpSp>
      <p:sp>
        <p:nvSpPr>
          <p:cNvPr id="7" name="Freeform 7"/>
          <p:cNvSpPr/>
          <p:nvPr/>
        </p:nvSpPr>
        <p:spPr>
          <a:xfrm>
            <a:off x="15681071" y="196093"/>
            <a:ext cx="2398963" cy="2043806"/>
          </a:xfrm>
          <a:custGeom>
            <a:avLst/>
            <a:gdLst/>
            <a:ahLst/>
            <a:cxnLst/>
            <a:rect l="l" t="t" r="r" b="b"/>
            <a:pathLst>
              <a:path w="2398963" h="2043806">
                <a:moveTo>
                  <a:pt x="0" y="0"/>
                </a:moveTo>
                <a:lnTo>
                  <a:pt x="2398964" y="0"/>
                </a:lnTo>
                <a:lnTo>
                  <a:pt x="2398964" y="2043807"/>
                </a:lnTo>
                <a:lnTo>
                  <a:pt x="0" y="2043807"/>
                </a:lnTo>
                <a:lnTo>
                  <a:pt x="0" y="0"/>
                </a:lnTo>
                <a:close/>
              </a:path>
            </a:pathLst>
          </a:custGeom>
          <a:blipFill>
            <a:blip r:embed="rId5"/>
            <a:stretch>
              <a:fillRect l="-41758" t="-14004" r="-41332" b="-7002"/>
            </a:stretch>
          </a:blipFill>
        </p:spPr>
      </p:sp>
      <p:sp>
        <p:nvSpPr>
          <p:cNvPr id="8" name="TextBox 8"/>
          <p:cNvSpPr txBox="1"/>
          <p:nvPr/>
        </p:nvSpPr>
        <p:spPr>
          <a:xfrm>
            <a:off x="367250" y="2461597"/>
            <a:ext cx="15301149" cy="568232"/>
          </a:xfrm>
          <a:prstGeom prst="rect">
            <a:avLst/>
          </a:prstGeom>
        </p:spPr>
        <p:txBody>
          <a:bodyPr lIns="0" tIns="0" rIns="0" bIns="0" rtlCol="0" anchor="t">
            <a:spAutoFit/>
          </a:bodyPr>
          <a:lstStyle/>
          <a:p>
            <a:pPr algn="l">
              <a:lnSpc>
                <a:spcPts val="4562"/>
              </a:lnSpc>
            </a:pPr>
            <a:r>
              <a:rPr lang="en-US" sz="3800" b="1" dirty="0">
                <a:solidFill>
                  <a:srgbClr val="E6E6F0"/>
                </a:solidFill>
                <a:latin typeface="Open Sans Bold"/>
                <a:ea typeface="Open Sans Bold"/>
                <a:cs typeface="Open Sans Bold"/>
                <a:sym typeface="Open Sans Bold"/>
              </a:rPr>
              <a:t>Wireframes/Mock Diagrams Of The Proposed Solution</a:t>
            </a:r>
            <a:endParaRPr lang="en-US" sz="3800" b="1" dirty="0">
              <a:solidFill>
                <a:srgbClr val="E6E6F0"/>
              </a:solidFill>
              <a:latin typeface="Open Sans Bold"/>
              <a:ea typeface="Open Sans Bold"/>
              <a:cs typeface="Open Sans Bold"/>
            </a:endParaRPr>
          </a:p>
        </p:txBody>
      </p:sp>
      <p:pic>
        <p:nvPicPr>
          <p:cNvPr id="9" name="Picture 8" descr="A screenshot of a mobile device&#10;&#10;AI-generated content may be incorrect.">
            <a:extLst>
              <a:ext uri="{FF2B5EF4-FFF2-40B4-BE49-F238E27FC236}">
                <a16:creationId xmlns:a16="http://schemas.microsoft.com/office/drawing/2014/main" id="{17DDFAFE-1974-BB87-C2F7-BF171DB13919}"/>
              </a:ext>
            </a:extLst>
          </p:cNvPr>
          <p:cNvPicPr>
            <a:picLocks noChangeAspect="1"/>
          </p:cNvPicPr>
          <p:nvPr/>
        </p:nvPicPr>
        <p:blipFill>
          <a:blip r:embed="rId6"/>
          <a:stretch>
            <a:fillRect/>
          </a:stretch>
        </p:blipFill>
        <p:spPr>
          <a:xfrm>
            <a:off x="12723471" y="6618307"/>
            <a:ext cx="4907666" cy="3286247"/>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02AA45F8-916D-F01E-521F-103A7BFF70E6}"/>
              </a:ext>
            </a:extLst>
          </p:cNvPr>
          <p:cNvPicPr>
            <a:picLocks noChangeAspect="1"/>
          </p:cNvPicPr>
          <p:nvPr/>
        </p:nvPicPr>
        <p:blipFill>
          <a:blip r:embed="rId7"/>
          <a:stretch>
            <a:fillRect/>
          </a:stretch>
        </p:blipFill>
        <p:spPr>
          <a:xfrm>
            <a:off x="6531015" y="4332305"/>
            <a:ext cx="5978326" cy="3937322"/>
          </a:xfrm>
          <a:prstGeom prst="rect">
            <a:avLst/>
          </a:prstGeom>
        </p:spPr>
      </p:pic>
      <p:sp>
        <p:nvSpPr>
          <p:cNvPr id="11" name="TextBox 10">
            <a:extLst>
              <a:ext uri="{FF2B5EF4-FFF2-40B4-BE49-F238E27FC236}">
                <a16:creationId xmlns:a16="http://schemas.microsoft.com/office/drawing/2014/main" id="{F221DB7D-1AC0-5ED8-01A3-7F9855C24142}"/>
              </a:ext>
            </a:extLst>
          </p:cNvPr>
          <p:cNvSpPr txBox="1"/>
          <p:nvPr/>
        </p:nvSpPr>
        <p:spPr>
          <a:xfrm>
            <a:off x="361708" y="3031120"/>
            <a:ext cx="5526911"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chemeClr val="bg1"/>
                </a:solidFill>
              </a:rPr>
              <a:t>These screens represent the adaptive navigation phase of CampusNav. When a pathway is blocked, the system detects the obstruction and alerts the user while dynamically recalculating an alternative route. If a floor change is required, the app prompts the user to select stairs or an elevator, ensuring smooth vertical navigation. Once resolved, navigation continues seamlessly with updated directions and time estimates. This flow demonstrates CampusNav’s ability to respond intelligently to real-world indoor challenges, maintaining reliable guidance without internet connectivity or external infrastructure.</a:t>
            </a:r>
            <a:endParaRPr lang="en-US" sz="2600" dirty="0">
              <a:solidFill>
                <a:schemeClr val="bg1"/>
              </a:solidFill>
              <a:ea typeface="Calibri"/>
              <a:cs typeface="Calibri"/>
            </a:endParaRPr>
          </a:p>
          <a:p>
            <a:pPr algn="ctr"/>
            <a:endParaRPr lang="en-US" sz="2600" dirty="0">
              <a:solidFill>
                <a:schemeClr val="bg1"/>
              </a:solidFill>
              <a:ea typeface="Calibri"/>
              <a:cs typeface="Calibri"/>
            </a:endParaRPr>
          </a:p>
        </p:txBody>
      </p:sp>
      <p:pic>
        <p:nvPicPr>
          <p:cNvPr id="12" name="Picture 11" descr="A screenshot of a phone&#10;&#10;AI-generated content may be incorrect.">
            <a:extLst>
              <a:ext uri="{FF2B5EF4-FFF2-40B4-BE49-F238E27FC236}">
                <a16:creationId xmlns:a16="http://schemas.microsoft.com/office/drawing/2014/main" id="{0DB62732-25AA-B52D-8368-B02483A73D1E}"/>
              </a:ext>
            </a:extLst>
          </p:cNvPr>
          <p:cNvPicPr>
            <a:picLocks noChangeAspect="1"/>
          </p:cNvPicPr>
          <p:nvPr/>
        </p:nvPicPr>
        <p:blipFill>
          <a:blip r:embed="rId8"/>
          <a:stretch>
            <a:fillRect/>
          </a:stretch>
        </p:blipFill>
        <p:spPr>
          <a:xfrm>
            <a:off x="12723470" y="3116965"/>
            <a:ext cx="4762984" cy="31705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Ranchihacks PPT Template.pptx</dc:title>
  <cp:revision>146</cp:revision>
  <dcterms:created xsi:type="dcterms:W3CDTF">2006-08-16T00:00:00Z</dcterms:created>
  <dcterms:modified xsi:type="dcterms:W3CDTF">2025-12-21T17:09:08Z</dcterms:modified>
  <dc:identifier>DAG54kX2SzU</dc:identifier>
</cp:coreProperties>
</file>